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88" r:id="rId3"/>
    <p:sldId id="389" r:id="rId4"/>
    <p:sldId id="397" r:id="rId5"/>
    <p:sldId id="393" r:id="rId6"/>
    <p:sldId id="392" r:id="rId7"/>
    <p:sldId id="390" r:id="rId8"/>
    <p:sldId id="345" r:id="rId9"/>
    <p:sldId id="304" r:id="rId10"/>
    <p:sldId id="396" r:id="rId11"/>
    <p:sldId id="391" r:id="rId12"/>
    <p:sldId id="328" r:id="rId13"/>
    <p:sldId id="394" r:id="rId14"/>
    <p:sldId id="332" r:id="rId15"/>
    <p:sldId id="395" r:id="rId16"/>
    <p:sldId id="270" r:id="rId17"/>
    <p:sldId id="398" r:id="rId18"/>
    <p:sldId id="307" r:id="rId19"/>
    <p:sldId id="310" r:id="rId20"/>
    <p:sldId id="312" r:id="rId21"/>
    <p:sldId id="277" r:id="rId22"/>
    <p:sldId id="278" r:id="rId23"/>
    <p:sldId id="279" r:id="rId24"/>
    <p:sldId id="285" r:id="rId25"/>
    <p:sldId id="288" r:id="rId26"/>
    <p:sldId id="275" r:id="rId27"/>
    <p:sldId id="313" r:id="rId28"/>
    <p:sldId id="296" r:id="rId29"/>
    <p:sldId id="298" r:id="rId30"/>
    <p:sldId id="329" r:id="rId31"/>
    <p:sldId id="335" r:id="rId32"/>
    <p:sldId id="340" r:id="rId33"/>
    <p:sldId id="387" r:id="rId34"/>
    <p:sldId id="369" r:id="rId35"/>
  </p:sldIdLst>
  <p:sldSz cx="9144000" cy="6858000" type="screen4x3"/>
  <p:notesSz cx="7102475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6600"/>
    <a:srgbClr val="CCFFCC"/>
    <a:srgbClr val="00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38" autoAdjust="0"/>
  </p:normalViewPr>
  <p:slideViewPr>
    <p:cSldViewPr>
      <p:cViewPr varScale="1">
        <p:scale>
          <a:sx n="92" d="100"/>
          <a:sy n="92" d="100"/>
        </p:scale>
        <p:origin x="63" y="1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34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8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Hoja1!$D$3</c:f>
              <c:strCache>
                <c:ptCount val="1"/>
                <c:pt idx="0">
                  <c:v>Tn CO2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68E-45A6-8E4D-4C212188389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68E-45A6-8E4D-4C212188389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66"/>
              </a:solidFill>
            </c:spPr>
            <c:extLst>
              <c:ext xmlns:c16="http://schemas.microsoft.com/office/drawing/2014/chart" uri="{C3380CC4-5D6E-409C-BE32-E72D297353CC}">
                <c16:uniqueId val="{00000005-E68E-45A6-8E4D-4C212188389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E68E-45A6-8E4D-4C212188389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E68E-45A6-8E4D-4C212188389C}"/>
              </c:ext>
            </c:extLst>
          </c:dPt>
          <c:dPt>
            <c:idx val="7"/>
            <c:invertIfNegative val="0"/>
            <c:bubble3D val="0"/>
            <c:spPr>
              <a:solidFill>
                <a:srgbClr val="F79646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B-E68E-45A6-8E4D-4C212188389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68E-45A6-8E4D-4C212188389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E68E-45A6-8E4D-4C212188389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E68E-45A6-8E4D-4C212188389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68E-45A6-8E4D-4C212188389C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68E-45A6-8E4D-4C212188389C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68E-45A6-8E4D-4C212188389C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68E-45A6-8E4D-4C212188389C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E68E-45A6-8E4D-4C212188389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Hoja1!$C$4:$C$11</c:f>
              <c:strCache>
                <c:ptCount val="8"/>
                <c:pt idx="0">
                  <c:v>GAS</c:v>
                </c:pt>
                <c:pt idx="1">
                  <c:v>GASOLEO</c:v>
                </c:pt>
                <c:pt idx="2">
                  <c:v>ELECTRICIDAD</c:v>
                </c:pt>
                <c:pt idx="3">
                  <c:v>AGUA</c:v>
                </c:pt>
                <c:pt idx="4">
                  <c:v>PAPEL</c:v>
                </c:pt>
                <c:pt idx="5">
                  <c:v>AVIONES</c:v>
                </c:pt>
                <c:pt idx="6">
                  <c:v>AVE</c:v>
                </c:pt>
                <c:pt idx="7">
                  <c:v>TREN M/L DIST</c:v>
                </c:pt>
              </c:strCache>
            </c:strRef>
          </c:cat>
          <c:val>
            <c:numRef>
              <c:f>Hoja1!$D$4:$D$11</c:f>
              <c:numCache>
                <c:formatCode>General</c:formatCode>
                <c:ptCount val="8"/>
                <c:pt idx="0">
                  <c:v>87.09</c:v>
                </c:pt>
                <c:pt idx="1">
                  <c:v>0.49000000000000005</c:v>
                </c:pt>
                <c:pt idx="2">
                  <c:v>93.179999999999993</c:v>
                </c:pt>
                <c:pt idx="3">
                  <c:v>38.18</c:v>
                </c:pt>
                <c:pt idx="4">
                  <c:v>56.53</c:v>
                </c:pt>
                <c:pt idx="5">
                  <c:v>100.03</c:v>
                </c:pt>
                <c:pt idx="6">
                  <c:v>2.2999999999999998</c:v>
                </c:pt>
                <c:pt idx="7">
                  <c:v>1.36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68E-45A6-8E4D-4C2121883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3"/>
        <c:axId val="-450591584"/>
        <c:axId val="-450594848"/>
      </c:barChart>
      <c:catAx>
        <c:axId val="-450591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450594848"/>
        <c:crosses val="autoZero"/>
        <c:auto val="1"/>
        <c:lblAlgn val="ctr"/>
        <c:lblOffset val="100"/>
        <c:noMultiLvlLbl val="0"/>
      </c:catAx>
      <c:valAx>
        <c:axId val="-450594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450591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68A15-531A-455D-9152-C6EBC32F5032}" type="datetimeFigureOut">
              <a:rPr lang="es-ES" smtClean="0"/>
              <a:pPr/>
              <a:t>21/03/2019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57CC-8CFC-4AA1-8D7E-CFE9945AF4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566947"/>
            <a:ext cx="1693912" cy="1726149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2123728" y="5373216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www.</a:t>
            </a:r>
            <a:r>
              <a:rPr lang="en-US" sz="2800" b="1" dirty="0" smtClean="0">
                <a:solidFill>
                  <a:srgbClr val="006600"/>
                </a:solidFill>
              </a:rPr>
              <a:t>smart</a:t>
            </a:r>
            <a:r>
              <a:rPr lang="en-US" sz="2800" b="1" dirty="0" smtClean="0"/>
              <a:t>and</a:t>
            </a:r>
            <a:r>
              <a:rPr lang="en-US" sz="2800" b="1" dirty="0" smtClean="0">
                <a:solidFill>
                  <a:srgbClr val="006600"/>
                </a:solidFill>
              </a:rPr>
              <a:t>green</a:t>
            </a:r>
            <a:r>
              <a:rPr lang="en-US" sz="2800" b="1" dirty="0" smtClean="0"/>
              <a:t>design.com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55649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622429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Cantidad </a:t>
            </a:r>
            <a:r>
              <a:rPr lang="es-ES" b="1" dirty="0"/>
              <a:t>de </a:t>
            </a:r>
            <a:r>
              <a:rPr lang="es-ES" b="1" dirty="0" smtClean="0"/>
              <a:t>emisiones de </a:t>
            </a:r>
            <a:r>
              <a:rPr lang="es-ES" b="1" dirty="0"/>
              <a:t>gases de efecto </a:t>
            </a:r>
            <a:r>
              <a:rPr lang="es-ES" b="1" dirty="0" smtClean="0"/>
              <a:t>invernadero (GEI) </a:t>
            </a:r>
            <a:r>
              <a:rPr lang="es-ES" b="1" dirty="0"/>
              <a:t>que produce el ser humano al fabricar un producto o realizar sus actividades </a:t>
            </a:r>
            <a:r>
              <a:rPr lang="es-ES" b="1" dirty="0" smtClean="0"/>
              <a:t>diarias (t/CO2).</a:t>
            </a:r>
            <a:endParaRPr lang="es-ES" dirty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542" y="1800226"/>
            <a:ext cx="2742112" cy="292491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5301208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Calentamiento Global: proceso </a:t>
            </a:r>
            <a:r>
              <a:rPr lang="es-ES" b="1" dirty="0"/>
              <a:t>en el que los </a:t>
            </a:r>
            <a:r>
              <a:rPr lang="es-ES" b="1" dirty="0" smtClean="0"/>
              <a:t>GEI, </a:t>
            </a:r>
            <a:r>
              <a:rPr lang="es-ES" b="1" dirty="0"/>
              <a:t>mayoritariamente procedente de la quema de combustibles fósiles, que se acumulan en la atmósfera y retienen parte del calor que emite la Tierra. </a:t>
            </a:r>
          </a:p>
        </p:txBody>
      </p:sp>
    </p:spTree>
    <p:extLst>
      <p:ext uri="{BB962C8B-B14F-4D97-AF65-F5344CB8AC3E}">
        <p14:creationId xmlns:p14="http://schemas.microsoft.com/office/powerpoint/2010/main" val="7145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622429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La Calculadora de Carbono </a:t>
            </a:r>
            <a:r>
              <a:rPr lang="es-ES" dirty="0" smtClean="0"/>
              <a:t>valora </a:t>
            </a:r>
            <a:r>
              <a:rPr lang="es-ES" dirty="0"/>
              <a:t>nuestros hábitos en cuanto a consumo de energía: en el hogar (electrodomésticos, etc.), en el transporte (cuánto consume el coche, cuántos km realizamos, etc.) y en los hábitos de consumo o residuos (si consumimos alimentos ecológicos o de producción cercana, envasados, si reciclamos, etc.).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5" y="2204864"/>
            <a:ext cx="2840604" cy="261252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83568" y="5229200"/>
            <a:ext cx="79928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9900"/>
                </a:solidFill>
              </a:rPr>
              <a:t>HUELLA ECOLOGICA </a:t>
            </a:r>
            <a:r>
              <a:rPr lang="es-ES" dirty="0" smtClean="0"/>
              <a:t>Impactos </a:t>
            </a:r>
            <a:r>
              <a:rPr lang="es-ES" dirty="0"/>
              <a:t>de una persona, ciudad o país sobre la tierra, para satisfacer lo que consume y para absorber sus residuos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sz="1400" dirty="0" smtClean="0"/>
              <a:t>Actualmente </a:t>
            </a:r>
            <a:r>
              <a:rPr lang="es-ES" sz="1400" dirty="0"/>
              <a:t>se necesitarían 1,5 planetas para abastecer las necesidades de todos los pobladores del planeta; para el año 2030 se prevé que esa necesidad ascenderá a dos planetas completos.</a:t>
            </a:r>
          </a:p>
        </p:txBody>
      </p:sp>
    </p:spTree>
    <p:extLst>
      <p:ext uri="{BB962C8B-B14F-4D97-AF65-F5344CB8AC3E}">
        <p14:creationId xmlns:p14="http://schemas.microsoft.com/office/powerpoint/2010/main" val="227181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336704" cy="792088"/>
          </a:xfrm>
        </p:spPr>
        <p:txBody>
          <a:bodyPr>
            <a:normAutofit fontScale="62500" lnSpcReduction="20000"/>
          </a:bodyPr>
          <a:lstStyle/>
          <a:p>
            <a:r>
              <a:rPr lang="es-ES" sz="4600" b="1" dirty="0" smtClean="0">
                <a:solidFill>
                  <a:schemeClr val="tx1"/>
                </a:solidFill>
              </a:rPr>
              <a:t>Análisis del ciclo de vida</a:t>
            </a:r>
            <a:endParaRPr lang="es-ES" sz="35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7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GHG Protocol Corporate Accounting and Reporting Standard </a:t>
            </a:r>
          </a:p>
          <a:p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Protocolo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Gases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Efecto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Invernadero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º.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Estandar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orportivo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ontabilidad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y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eporte</a:t>
            </a:r>
            <a:r>
              <a:rPr lang="en-US" sz="1700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es-ES" sz="17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00"/>
          <a:stretch/>
        </p:blipFill>
        <p:spPr>
          <a:xfrm>
            <a:off x="2051720" y="1628800"/>
            <a:ext cx="4797778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336704" cy="792088"/>
          </a:xfrm>
        </p:spPr>
        <p:txBody>
          <a:bodyPr>
            <a:normAutofit fontScale="62500" lnSpcReduction="20000"/>
          </a:bodyPr>
          <a:lstStyle/>
          <a:p>
            <a:r>
              <a:rPr lang="es-ES" sz="4600" b="1" dirty="0" smtClean="0">
                <a:solidFill>
                  <a:schemeClr val="tx1"/>
                </a:solidFill>
              </a:rPr>
              <a:t>Análisis del ciclo de vida</a:t>
            </a:r>
            <a:endParaRPr lang="es-ES" sz="35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7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GHG Protocol Corporate Accounting and Reporting Standard </a:t>
            </a:r>
          </a:p>
          <a:p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Protocolo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Gases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Efecto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Invernadero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º.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Estandar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orportivo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ontabilidad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y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eporte</a:t>
            </a:r>
            <a:r>
              <a:rPr lang="en-US" sz="1700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es-ES" sz="17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1" y="1844824"/>
            <a:ext cx="576063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336704" cy="792088"/>
          </a:xfrm>
        </p:spPr>
        <p:txBody>
          <a:bodyPr>
            <a:normAutofit fontScale="62500" lnSpcReduction="20000"/>
          </a:bodyPr>
          <a:lstStyle/>
          <a:p>
            <a:r>
              <a:rPr lang="es-ES" sz="4600" b="1" dirty="0" smtClean="0">
                <a:solidFill>
                  <a:schemeClr val="tx1"/>
                </a:solidFill>
              </a:rPr>
              <a:t>Análisis del ciclo de vida</a:t>
            </a:r>
            <a:endParaRPr lang="es-ES" sz="35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7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GHG Protocol Corporate Accounting and Reporting Standard </a:t>
            </a:r>
          </a:p>
          <a:p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Protocolo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Gases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Efecto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Invernadero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º.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Estandar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orportivo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ontabilidad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y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eporte</a:t>
            </a:r>
            <a:r>
              <a:rPr lang="en-US" sz="1700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es-ES" sz="17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7" y="2636912"/>
            <a:ext cx="768491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2736"/>
            <a:ext cx="424847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701" y="1556792"/>
            <a:ext cx="3017682" cy="3017682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309" y="2420888"/>
            <a:ext cx="1584176" cy="1584176"/>
          </a:xfrm>
          <a:prstGeom prst="rect">
            <a:avLst/>
          </a:prstGeom>
        </p:spPr>
      </p:pic>
      <p:sp>
        <p:nvSpPr>
          <p:cNvPr id="17" name="16 Rectángulo"/>
          <p:cNvSpPr/>
          <p:nvPr/>
        </p:nvSpPr>
        <p:spPr>
          <a:xfrm>
            <a:off x="3377621" y="1905310"/>
            <a:ext cx="18261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0" b="1" dirty="0">
                <a:solidFill>
                  <a:srgbClr val="009900"/>
                </a:solidFill>
              </a:rPr>
              <a:t>&lt;</a:t>
            </a:r>
            <a:endParaRPr lang="en-US" sz="15000" b="1" dirty="0" smtClean="0">
              <a:solidFill>
                <a:srgbClr val="009900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1963373" y="4775561"/>
            <a:ext cx="48408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9900"/>
                </a:solidFill>
              </a:rPr>
              <a:t>¿</a:t>
            </a:r>
            <a:r>
              <a:rPr lang="en-US" sz="6000" b="1" dirty="0" err="1" smtClean="0">
                <a:solidFill>
                  <a:srgbClr val="009900"/>
                </a:solidFill>
              </a:rPr>
              <a:t>cuanto</a:t>
            </a:r>
            <a:r>
              <a:rPr lang="en-US" sz="6000" b="1" dirty="0" smtClean="0">
                <a:solidFill>
                  <a:srgbClr val="0099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9849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TAGES ANS WEAKNESSES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1637" y="332656"/>
            <a:ext cx="4816627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4864"/>
            <a:ext cx="6912768" cy="317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3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04864"/>
            <a:ext cx="8018811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7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336704" cy="792088"/>
          </a:xfrm>
        </p:spPr>
        <p:txBody>
          <a:bodyPr>
            <a:normAutofit fontScale="62500" lnSpcReduction="20000"/>
          </a:bodyPr>
          <a:lstStyle/>
          <a:p>
            <a:r>
              <a:rPr lang="es-ES" sz="4600" b="1" dirty="0" smtClean="0">
                <a:solidFill>
                  <a:schemeClr val="tx1"/>
                </a:solidFill>
              </a:rPr>
              <a:t>Análisis del ciclo de vida</a:t>
            </a:r>
            <a:endParaRPr lang="es-ES" sz="35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7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GHG Protocol Corporate Accounting and Reporting Standard </a:t>
            </a:r>
          </a:p>
          <a:p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Protocolo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Gases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Efecto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Invernadero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º.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Estandar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orportivo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ontabilidad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y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eporte</a:t>
            </a:r>
            <a:r>
              <a:rPr lang="en-US" sz="1700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es-ES" sz="17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6336704" cy="486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8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336704" cy="792088"/>
          </a:xfrm>
        </p:spPr>
        <p:txBody>
          <a:bodyPr>
            <a:normAutofit fontScale="62500" lnSpcReduction="20000"/>
          </a:bodyPr>
          <a:lstStyle/>
          <a:p>
            <a:r>
              <a:rPr lang="es-ES" sz="4600" b="1" dirty="0" smtClean="0">
                <a:solidFill>
                  <a:schemeClr val="tx1"/>
                </a:solidFill>
              </a:rPr>
              <a:t>Análisis del ciclo de vida</a:t>
            </a:r>
            <a:endParaRPr lang="es-ES" sz="35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s-ES" sz="17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GHG Protocol Corporate Accounting and Reporting Standard </a:t>
            </a:r>
          </a:p>
          <a:p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Protocolo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Gases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Efecto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Invernadero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º. 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Estandar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orportivo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C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ontabilidad</a:t>
            </a:r>
            <a:r>
              <a:rPr lang="en-US" sz="1700" i="1" dirty="0" smtClean="0">
                <a:solidFill>
                  <a:schemeClr val="accent3">
                    <a:lumMod val="50000"/>
                  </a:schemeClr>
                </a:solidFill>
              </a:rPr>
              <a:t> y </a:t>
            </a:r>
            <a:r>
              <a:rPr lang="en-US" sz="1700" i="1" dirty="0" err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en-US" sz="1700" i="1" dirty="0" err="1" smtClean="0">
                <a:solidFill>
                  <a:schemeClr val="accent3">
                    <a:lumMod val="50000"/>
                  </a:schemeClr>
                </a:solidFill>
              </a:rPr>
              <a:t>eporte</a:t>
            </a:r>
            <a:r>
              <a:rPr lang="en-US" sz="1700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es-ES" sz="17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Picture 2" descr="STRUCTURE sin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3" y="2420888"/>
            <a:ext cx="7056785" cy="324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23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27584" y="548680"/>
            <a:ext cx="7488832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Calculadora de carbono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59" y="1484784"/>
            <a:ext cx="4641020" cy="208372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82" y="2060848"/>
            <a:ext cx="4617341" cy="4214803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140968"/>
            <a:ext cx="4625233" cy="3551801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678" y="2526645"/>
            <a:ext cx="4625234" cy="232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20" y="1191768"/>
            <a:ext cx="5547360" cy="44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5914153" cy="477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27584" y="548680"/>
            <a:ext cx="7488832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Calculadora de carbono</a:t>
            </a:r>
          </a:p>
        </p:txBody>
      </p:sp>
      <p:sp>
        <p:nvSpPr>
          <p:cNvPr id="7" name="6 Flecha derecha"/>
          <p:cNvSpPr/>
          <p:nvPr/>
        </p:nvSpPr>
        <p:spPr>
          <a:xfrm flipH="1">
            <a:off x="7740352" y="4463584"/>
            <a:ext cx="432048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 flipH="1">
            <a:off x="7740352" y="5111656"/>
            <a:ext cx="432048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 flipH="1">
            <a:off x="7740352" y="5759728"/>
            <a:ext cx="432048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5914153" cy="477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827584" y="548680"/>
            <a:ext cx="748883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4000" b="1" dirty="0" smtClean="0">
                <a:solidFill>
                  <a:srgbClr val="009900"/>
                </a:solidFill>
              </a:rPr>
              <a:t>El presupuesto de carbono</a:t>
            </a:r>
            <a:endParaRPr kumimoji="0" lang="es-E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</a:endParaRPr>
          </a:p>
        </p:txBody>
      </p:sp>
      <p:sp>
        <p:nvSpPr>
          <p:cNvPr id="7" name="6 Flecha derecha"/>
          <p:cNvSpPr/>
          <p:nvPr/>
        </p:nvSpPr>
        <p:spPr>
          <a:xfrm flipH="1">
            <a:off x="7740352" y="4463584"/>
            <a:ext cx="432048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 flipH="1">
            <a:off x="7740352" y="5111656"/>
            <a:ext cx="432048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 flipH="1">
            <a:off x="7740352" y="5759728"/>
            <a:ext cx="432048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00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27584" y="548680"/>
            <a:ext cx="7488832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Recopilación de información -</a:t>
            </a:r>
            <a:r>
              <a:rPr kumimoji="0" lang="es-ES" sz="32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Simplificar</a:t>
            </a:r>
            <a:endParaRPr kumimoji="0" lang="es-E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6322" name="Picture 2" descr="OR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84497"/>
            <a:ext cx="3024336" cy="640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 descr="OR-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5" y="3068960"/>
            <a:ext cx="3024336" cy="206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 descr="OR-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5" y="5301208"/>
            <a:ext cx="2952327" cy="764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2 Subtítulo"/>
          <p:cNvSpPr txBox="1">
            <a:spLocks/>
          </p:cNvSpPr>
          <p:nvPr/>
        </p:nvSpPr>
        <p:spPr>
          <a:xfrm>
            <a:off x="1115616" y="1700808"/>
            <a:ext cx="2952328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Diseñadores + Organización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5086389" y="1700808"/>
            <a:ext cx="2952328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Contratas</a:t>
            </a:r>
          </a:p>
        </p:txBody>
      </p:sp>
      <p:pic>
        <p:nvPicPr>
          <p:cNvPr id="56325" name="Picture 5" descr="PR-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4381" y="2276872"/>
            <a:ext cx="3086011" cy="1372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 descr="PR-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4381" y="3789040"/>
            <a:ext cx="3086011" cy="8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8" descr="IN-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14381" y="4725144"/>
            <a:ext cx="3086011" cy="90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27584" y="476672"/>
            <a:ext cx="7488832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bg1"/>
                </a:solidFill>
              </a:rPr>
              <a:t>CASO DE ESTUDIO: La Casa Encendida</a:t>
            </a:r>
            <a:endParaRPr kumimoji="0" lang="es-E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8244408" y="3356992"/>
            <a:ext cx="432048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rgbClr val="FF0000"/>
                </a:solidFill>
              </a:rPr>
              <a:t>¿?</a:t>
            </a:r>
            <a:endParaRPr kumimoji="0" lang="es-E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1 Gráfico"/>
          <p:cNvGraphicFramePr/>
          <p:nvPr/>
        </p:nvGraphicFramePr>
        <p:xfrm>
          <a:off x="1115616" y="1700808"/>
          <a:ext cx="6930727" cy="397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3203848" y="3356992"/>
            <a:ext cx="64807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5580112" y="3356992"/>
            <a:ext cx="230425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8100392" y="3356992"/>
            <a:ext cx="64807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4355976" y="3356992"/>
            <a:ext cx="64807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1691680" y="5775647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TOTAL EMISIONES LCE: 379,19 TnCO2e anuales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27584" y="548680"/>
            <a:ext cx="7488832" cy="5760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 smtClean="0">
                <a:solidFill>
                  <a:schemeClr val="bg1"/>
                </a:solidFill>
              </a:rPr>
              <a:t>Estudio pormenorizado de casos</a:t>
            </a:r>
            <a:endParaRPr kumimoji="0" lang="es-E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899592" y="2996952"/>
            <a:ext cx="7344816" cy="309634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s-ES" b="1" i="1" dirty="0" smtClean="0">
                <a:solidFill>
                  <a:srgbClr val="009900"/>
                </a:solidFill>
              </a:rPr>
              <a:t>Escenarios del cuerpo. La metamorfosis de </a:t>
            </a:r>
            <a:r>
              <a:rPr lang="es-ES" b="1" i="1" dirty="0" err="1" smtClean="0">
                <a:solidFill>
                  <a:srgbClr val="009900"/>
                </a:solidFill>
              </a:rPr>
              <a:t>Loïe</a:t>
            </a:r>
            <a:r>
              <a:rPr lang="es-ES" b="1" i="1" dirty="0" smtClean="0">
                <a:solidFill>
                  <a:srgbClr val="009900"/>
                </a:solidFill>
              </a:rPr>
              <a:t> </a:t>
            </a:r>
            <a:r>
              <a:rPr lang="es-ES" b="1" i="1" dirty="0" err="1" smtClean="0">
                <a:solidFill>
                  <a:srgbClr val="009900"/>
                </a:solidFill>
              </a:rPr>
              <a:t>Fuller</a:t>
            </a:r>
            <a:endParaRPr lang="es-ES" b="1" i="1" dirty="0" smtClean="0">
              <a:solidFill>
                <a:srgbClr val="009900"/>
              </a:solidFill>
            </a:endParaRPr>
          </a:p>
          <a:p>
            <a:pPr algn="ctr">
              <a:buNone/>
            </a:pPr>
            <a:r>
              <a:rPr lang="es-ES" sz="2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Exposición internacional</a:t>
            </a:r>
          </a:p>
          <a:p>
            <a:pPr algn="ctr">
              <a:buFontTx/>
              <a:buChar char="-"/>
            </a:pPr>
            <a:endParaRPr lang="es-ES" dirty="0" smtClean="0"/>
          </a:p>
          <a:p>
            <a:pPr algn="ctr">
              <a:buNone/>
            </a:pPr>
            <a:r>
              <a:rPr lang="es-ES" b="1" i="1" dirty="0" smtClean="0">
                <a:solidFill>
                  <a:srgbClr val="009900"/>
                </a:solidFill>
              </a:rPr>
              <a:t>Generaciones 2014 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Exposición nacional</a:t>
            </a:r>
          </a:p>
          <a:p>
            <a:pPr algn="ctr">
              <a:buFontTx/>
              <a:buChar char="-"/>
            </a:pPr>
            <a:endParaRPr lang="es-ES" dirty="0" smtClean="0"/>
          </a:p>
          <a:p>
            <a:pPr algn="ctr">
              <a:buNone/>
            </a:pPr>
            <a:r>
              <a:rPr lang="es-ES" b="1" i="1" dirty="0" smtClean="0">
                <a:solidFill>
                  <a:srgbClr val="009900"/>
                </a:solidFill>
              </a:rPr>
              <a:t>Nuevas Potencias Emergentes </a:t>
            </a:r>
          </a:p>
          <a:p>
            <a:pPr algn="ctr">
              <a:buNone/>
            </a:pPr>
            <a:r>
              <a:rPr lang="es-ES" sz="2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Exposición divulgativa</a:t>
            </a:r>
            <a:endParaRPr lang="es-ES" sz="2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83568" y="1772816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 tipologías –  Establecer baremos  referencia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67544" y="2924944"/>
            <a:ext cx="8352928" cy="792088"/>
          </a:xfrm>
          <a:prstGeom prst="roundRect">
            <a:avLst/>
          </a:prstGeom>
          <a:noFill/>
          <a:ln w="34925">
            <a:solidFill>
              <a:srgbClr val="0066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 redondeado"/>
          <p:cNvSpPr/>
          <p:nvPr/>
        </p:nvSpPr>
        <p:spPr>
          <a:xfrm>
            <a:off x="467544" y="4005064"/>
            <a:ext cx="8352928" cy="792088"/>
          </a:xfrm>
          <a:prstGeom prst="roundRect">
            <a:avLst/>
          </a:prstGeom>
          <a:noFill/>
          <a:ln w="34925">
            <a:solidFill>
              <a:srgbClr val="0066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 redondeado"/>
          <p:cNvSpPr/>
          <p:nvPr/>
        </p:nvSpPr>
        <p:spPr>
          <a:xfrm>
            <a:off x="467544" y="5085184"/>
            <a:ext cx="8352928" cy="792088"/>
          </a:xfrm>
          <a:prstGeom prst="roundRect">
            <a:avLst/>
          </a:prstGeom>
          <a:noFill/>
          <a:ln w="34925">
            <a:solidFill>
              <a:srgbClr val="0066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8352928" cy="2484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683568" y="942504"/>
            <a:ext cx="2376264" cy="169440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67544" y="1214880"/>
            <a:ext cx="2592288" cy="1350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800" b="1" dirty="0" smtClean="0">
                <a:solidFill>
                  <a:schemeClr val="bg1"/>
                </a:solidFill>
              </a:rPr>
              <a:t>Patrón de comportamiento según la 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tipología de exposición</a:t>
            </a: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STRUCTURE sing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987572"/>
            <a:ext cx="3487939" cy="160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2664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</a:rPr>
              <a:t>Transporte</a:t>
            </a:r>
          </a:p>
          <a:p>
            <a:pPr>
              <a:buNone/>
            </a:pPr>
            <a:endParaRPr lang="es-E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73038" indent="-173038"/>
            <a:r>
              <a:rPr lang="es-ES" sz="2000" dirty="0" smtClean="0"/>
              <a:t>Mas del </a:t>
            </a:r>
            <a:r>
              <a:rPr lang="es-ES" sz="2000" b="1" u="sng" dirty="0" smtClean="0"/>
              <a:t>50%</a:t>
            </a:r>
            <a:r>
              <a:rPr lang="es-ES" sz="2000" dirty="0" smtClean="0"/>
              <a:t> de las emisiones son debidas a los transportes. </a:t>
            </a:r>
          </a:p>
          <a:p>
            <a:pPr marL="173038" indent="-173038"/>
            <a:r>
              <a:rPr lang="es-ES" sz="2000" dirty="0" smtClean="0"/>
              <a:t>Crear conciencia en el resto de actores de la importancia y evaluación de la relevancia o necesidad real de viajar en cada paso del proceso.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717032"/>
            <a:ext cx="8851354" cy="2634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395536" y="476672"/>
            <a:ext cx="2160240" cy="648072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8075240" cy="288031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" b="1" dirty="0" smtClean="0">
                <a:solidFill>
                  <a:srgbClr val="FF0066"/>
                </a:solidFill>
              </a:rPr>
              <a:t>Materiales y manufacturación</a:t>
            </a:r>
          </a:p>
          <a:p>
            <a:pPr>
              <a:buNone/>
            </a:pPr>
            <a:endParaRPr lang="es-ES" b="1" dirty="0" smtClean="0">
              <a:solidFill>
                <a:srgbClr val="FF0066"/>
              </a:solidFill>
            </a:endParaRPr>
          </a:p>
          <a:p>
            <a:r>
              <a:rPr lang="es-ES" sz="2000" dirty="0"/>
              <a:t>Uso tradicional de materiales, impacto alto.</a:t>
            </a:r>
          </a:p>
          <a:p>
            <a:r>
              <a:rPr lang="es-ES" sz="2000" dirty="0"/>
              <a:t>Diseños con poco potencial para ser </a:t>
            </a:r>
            <a:r>
              <a:rPr lang="es-ES" sz="2000" b="1" dirty="0"/>
              <a:t>reutilizados</a:t>
            </a:r>
            <a:r>
              <a:rPr lang="es-ES" sz="2000" dirty="0"/>
              <a:t>. Ensamblajes simples que fuerzan la demolición.</a:t>
            </a:r>
          </a:p>
          <a:p>
            <a:r>
              <a:rPr lang="es-ES" sz="2000" dirty="0"/>
              <a:t>No utilización de materiales con </a:t>
            </a:r>
            <a:r>
              <a:rPr lang="es-ES" sz="2000" b="1" dirty="0"/>
              <a:t>eco-certificados</a:t>
            </a:r>
            <a:r>
              <a:rPr lang="es-ES" sz="2000" dirty="0"/>
              <a:t> excepto los paneles rígidos de cartón reciclado.</a:t>
            </a:r>
          </a:p>
          <a:p>
            <a:r>
              <a:rPr lang="es-ES" sz="2000" dirty="0"/>
              <a:t>Confirmar si la pintura utilizada en paredes es libre de cloros y aditivos. </a:t>
            </a:r>
          </a:p>
          <a:p>
            <a:r>
              <a:rPr lang="es-ES" sz="2000" dirty="0"/>
              <a:t>Uso excesivo de derivados del </a:t>
            </a:r>
            <a:r>
              <a:rPr lang="es-ES" sz="2000" b="1" dirty="0"/>
              <a:t>PVC </a:t>
            </a:r>
            <a:r>
              <a:rPr lang="es-ES" sz="2000" dirty="0"/>
              <a:t>para </a:t>
            </a:r>
            <a:r>
              <a:rPr lang="es-ES" sz="2000" b="1" dirty="0"/>
              <a:t>gráfica</a:t>
            </a:r>
            <a:r>
              <a:rPr lang="es-ES" sz="2000" dirty="0"/>
              <a:t>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728165"/>
            <a:ext cx="8670826" cy="258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395536" y="476672"/>
            <a:ext cx="5040560" cy="648072"/>
          </a:xfrm>
          <a:prstGeom prst="round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28803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ES" sz="3800" b="1" dirty="0" smtClean="0">
                <a:solidFill>
                  <a:srgbClr val="0070C0"/>
                </a:solidFill>
              </a:rPr>
              <a:t>Energía</a:t>
            </a:r>
          </a:p>
          <a:p>
            <a:pPr>
              <a:buNone/>
            </a:pPr>
            <a:endParaRPr lang="es-ES" b="1" dirty="0" smtClean="0">
              <a:solidFill>
                <a:srgbClr val="FF0066"/>
              </a:solidFill>
            </a:endParaRPr>
          </a:p>
          <a:p>
            <a:r>
              <a:rPr lang="es-ES" sz="2800" dirty="0"/>
              <a:t>La energía utilizada en la producción es muy baja en comparación a la utilizada durante el periodo de uso de la exposición. </a:t>
            </a:r>
          </a:p>
          <a:p>
            <a:r>
              <a:rPr lang="es-ES" sz="2800" dirty="0"/>
              <a:t>Gran impacto </a:t>
            </a:r>
            <a:r>
              <a:rPr lang="es-ES" sz="2800" dirty="0" smtClean="0"/>
              <a:t>LED vs Halógenos. </a:t>
            </a:r>
            <a:r>
              <a:rPr lang="es-ES" sz="2800" dirty="0"/>
              <a:t>Iluminación 0.9%. </a:t>
            </a:r>
            <a:r>
              <a:rPr lang="es-ES" sz="2800" dirty="0" smtClean="0"/>
              <a:t>LED</a:t>
            </a:r>
            <a:endParaRPr lang="es-ES" sz="2800" dirty="0"/>
          </a:p>
          <a:p>
            <a:r>
              <a:rPr lang="es-ES" sz="2800" dirty="0"/>
              <a:t>Los recursos tecnológicos y audiovisuales son el mejor aliado para conseguir emisiones bajas y son muy eficaces en el </a:t>
            </a:r>
            <a:r>
              <a:rPr lang="es-ES" sz="2800" dirty="0" smtClean="0"/>
              <a:t>espacio. 7%.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833100"/>
            <a:ext cx="8424936" cy="250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395536" y="476672"/>
            <a:ext cx="1728192" cy="648072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1"/>
            <a:ext cx="8075240" cy="252027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sz="4600" b="1" dirty="0">
                <a:solidFill>
                  <a:schemeClr val="accent3">
                    <a:lumMod val="75000"/>
                  </a:schemeClr>
                </a:solidFill>
              </a:rPr>
              <a:t>R</a:t>
            </a:r>
            <a:r>
              <a:rPr lang="es-ES" sz="4600" b="1" dirty="0" smtClean="0">
                <a:solidFill>
                  <a:schemeClr val="accent3">
                    <a:lumMod val="75000"/>
                  </a:schemeClr>
                </a:solidFill>
              </a:rPr>
              <a:t>esiduos</a:t>
            </a:r>
          </a:p>
          <a:p>
            <a:pPr>
              <a:buNone/>
            </a:pPr>
            <a:endParaRPr lang="es-ES" b="1" dirty="0" smtClean="0">
              <a:solidFill>
                <a:srgbClr val="FF0066"/>
              </a:solidFill>
            </a:endParaRPr>
          </a:p>
          <a:p>
            <a:r>
              <a:rPr lang="es-ES" sz="2800" b="1" dirty="0" smtClean="0"/>
              <a:t>Reutilizar vs. Reciclar </a:t>
            </a:r>
          </a:p>
          <a:p>
            <a:r>
              <a:rPr lang="es-ES" sz="2800" dirty="0" smtClean="0"/>
              <a:t>Cada material provoca diferentes emisiones en su proceso de reciclaje.</a:t>
            </a:r>
          </a:p>
          <a:p>
            <a:r>
              <a:rPr lang="es-ES" sz="2800" dirty="0" smtClean="0"/>
              <a:t>Reciclar DM y PVC es un proceso contaminante.  </a:t>
            </a:r>
          </a:p>
          <a:p>
            <a:r>
              <a:rPr lang="es-ES" sz="2800" dirty="0" smtClean="0"/>
              <a:t>Contaminación del agua limpieza material pintura.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785" y="3764523"/>
            <a:ext cx="8548687" cy="254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467544" y="476672"/>
            <a:ext cx="1728192" cy="648072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548680"/>
            <a:ext cx="6264696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2800" b="1" dirty="0" smtClean="0">
                <a:solidFill>
                  <a:schemeClr val="bg1"/>
                </a:solidFill>
              </a:rPr>
              <a:t>Emisiones exposiciones</a:t>
            </a:r>
            <a:endParaRPr lang="es-ES" sz="2800" b="1" dirty="0">
              <a:solidFill>
                <a:schemeClr val="bg1"/>
              </a:solidFill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1403648" y="1340768"/>
            <a:ext cx="6348197" cy="4761148"/>
            <a:chOff x="1403648" y="1556792"/>
            <a:chExt cx="6348197" cy="4761148"/>
          </a:xfrm>
        </p:grpSpPr>
        <p:pic>
          <p:nvPicPr>
            <p:cNvPr id="5" name="4 Imagen" descr="figure scope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3648" y="1556792"/>
              <a:ext cx="6348197" cy="4761148"/>
            </a:xfrm>
            <a:prstGeom prst="rect">
              <a:avLst/>
            </a:prstGeom>
          </p:spPr>
        </p:pic>
        <p:sp>
          <p:nvSpPr>
            <p:cNvPr id="10" name="9 Rectángulo"/>
            <p:cNvSpPr/>
            <p:nvPr/>
          </p:nvSpPr>
          <p:spPr>
            <a:xfrm>
              <a:off x="2267744" y="1772816"/>
              <a:ext cx="5040560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3" name="12 Rectángulo"/>
          <p:cNvSpPr/>
          <p:nvPr/>
        </p:nvSpPr>
        <p:spPr>
          <a:xfrm>
            <a:off x="1331640" y="5775647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rgbClr val="006600"/>
                </a:solidFill>
              </a:rPr>
              <a:t>TOTAL EMISIONES: 70.6 TnCO2e anuales (23.52 x 3)</a:t>
            </a:r>
            <a:endParaRPr lang="es-ES" sz="24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Elipse"/>
          <p:cNvSpPr/>
          <p:nvPr/>
        </p:nvSpPr>
        <p:spPr>
          <a:xfrm>
            <a:off x="755576" y="3933056"/>
            <a:ext cx="2808312" cy="1800200"/>
          </a:xfrm>
          <a:prstGeom prst="ellipse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548680"/>
            <a:ext cx="7776864" cy="5760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2800" b="1" dirty="0" smtClean="0">
                <a:solidFill>
                  <a:schemeClr val="bg1"/>
                </a:solidFill>
              </a:rPr>
              <a:t>¿ Oportunidad de reducción de emisiones de GEI  ?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99592" y="2607295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rgbClr val="009900"/>
                </a:solidFill>
              </a:rPr>
              <a:t>TOTAL EMISIONES EXPOSICIONES: 70,55 TnCO2e anuales</a:t>
            </a:r>
            <a:endParaRPr lang="es-ES" sz="2400" dirty="0">
              <a:solidFill>
                <a:srgbClr val="0099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547664" y="1887215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TOTAL EMISIONES LCE: 379,19 TnCO2e anuales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899592" y="4265220"/>
            <a:ext cx="28083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6600" b="1" i="1" dirty="0" smtClean="0">
                <a:solidFill>
                  <a:schemeClr val="bg1"/>
                </a:solidFill>
              </a:rPr>
              <a:t>18,6 %</a:t>
            </a:r>
          </a:p>
        </p:txBody>
      </p:sp>
      <p:pic>
        <p:nvPicPr>
          <p:cNvPr id="15" name="Picture 2" descr="STRUCTURE sin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645024"/>
            <a:ext cx="4554860" cy="209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5004048" y="5733256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FF0066"/>
                </a:solidFill>
              </a:rPr>
              <a:t>20,13</a:t>
            </a:r>
            <a:r>
              <a:rPr lang="es-ES" sz="1000" b="1" dirty="0" smtClean="0">
                <a:solidFill>
                  <a:srgbClr val="FF0066"/>
                </a:solidFill>
              </a:rPr>
              <a:t>TnCO2</a:t>
            </a:r>
          </a:p>
          <a:p>
            <a:pPr algn="ctr"/>
            <a:r>
              <a:rPr lang="es-ES" sz="1400" b="1" dirty="0" smtClean="0">
                <a:solidFill>
                  <a:srgbClr val="FF0066"/>
                </a:solidFill>
              </a:rPr>
              <a:t>5.3 %</a:t>
            </a:r>
            <a:endParaRPr lang="es-ES" sz="1400" dirty="0">
              <a:solidFill>
                <a:srgbClr val="FF0066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868144" y="5733256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38,65</a:t>
            </a:r>
            <a:r>
              <a:rPr lang="es-ES" sz="1000" b="1" dirty="0" smtClean="0">
                <a:solidFill>
                  <a:schemeClr val="accent6">
                    <a:lumMod val="75000"/>
                  </a:schemeClr>
                </a:solidFill>
              </a:rPr>
              <a:t>TnCO2</a:t>
            </a:r>
          </a:p>
          <a:p>
            <a:pPr algn="ctr"/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10.2 %</a:t>
            </a:r>
            <a:endParaRPr lang="es-E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6732240" y="5733256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5">
                    <a:lumMod val="75000"/>
                  </a:schemeClr>
                </a:solidFill>
              </a:rPr>
              <a:t>11,45</a:t>
            </a:r>
            <a:r>
              <a:rPr lang="es-ES" sz="1000" b="1" dirty="0" smtClean="0">
                <a:solidFill>
                  <a:schemeClr val="accent5">
                    <a:lumMod val="75000"/>
                  </a:schemeClr>
                </a:solidFill>
              </a:rPr>
              <a:t>TnCO2</a:t>
            </a:r>
          </a:p>
          <a:p>
            <a:pPr algn="ctr"/>
            <a:r>
              <a:rPr lang="es-ES" sz="1400" b="1" dirty="0" smtClean="0">
                <a:solidFill>
                  <a:schemeClr val="accent5">
                    <a:lumMod val="75000"/>
                  </a:schemeClr>
                </a:solidFill>
              </a:rPr>
              <a:t>3 %</a:t>
            </a:r>
            <a:endParaRPr lang="es-E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7524328" y="5733256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00B050"/>
                </a:solidFill>
              </a:rPr>
              <a:t>0,33</a:t>
            </a:r>
            <a:r>
              <a:rPr lang="es-ES" sz="1000" b="1" dirty="0" smtClean="0">
                <a:solidFill>
                  <a:srgbClr val="00B050"/>
                </a:solidFill>
              </a:rPr>
              <a:t>TnCO2</a:t>
            </a:r>
          </a:p>
          <a:p>
            <a:pPr algn="ctr"/>
            <a:r>
              <a:rPr lang="es-ES" sz="1400" b="1" dirty="0" smtClean="0">
                <a:solidFill>
                  <a:srgbClr val="00B050"/>
                </a:solidFill>
              </a:rPr>
              <a:t>0.1 %</a:t>
            </a:r>
            <a:endParaRPr lang="es-ES" sz="1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1691680" y="260648"/>
            <a:ext cx="5832648" cy="115212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91680" y="274638"/>
            <a:ext cx="5832648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Auditoría</a:t>
            </a:r>
            <a:br>
              <a:rPr lang="es-ES" dirty="0" smtClean="0">
                <a:solidFill>
                  <a:schemeClr val="bg1"/>
                </a:solidFill>
              </a:rPr>
            </a:br>
            <a:r>
              <a:rPr lang="es-ES" sz="2700" dirty="0" smtClean="0">
                <a:solidFill>
                  <a:schemeClr val="bg1"/>
                </a:solidFill>
              </a:rPr>
              <a:t>Reducción del impacto ambiental</a:t>
            </a:r>
            <a:endParaRPr lang="es-ES" sz="2700" dirty="0">
              <a:solidFill>
                <a:schemeClr val="bg1"/>
              </a:solidFill>
            </a:endParaRPr>
          </a:p>
        </p:txBody>
      </p:sp>
      <p:pic>
        <p:nvPicPr>
          <p:cNvPr id="1026" name="Imagen 31" descr="COMPARING RESUL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2159" y="1683755"/>
            <a:ext cx="5272129" cy="397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899592" y="5796553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tx2">
                    <a:lumMod val="50000"/>
                  </a:schemeClr>
                </a:solidFill>
              </a:rPr>
              <a:t>Reducciones cuatrimestre:  12.328 kgCO</a:t>
            </a:r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endParaRPr lang="es-E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XHIB 1 - pushing limi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10310"/>
            <a:ext cx="5544616" cy="1086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EXHIB 2 - pushing limi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178671"/>
            <a:ext cx="55911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EXHIB 3 (86) - pushing limi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3520" y="4546823"/>
            <a:ext cx="56388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 redondeado"/>
          <p:cNvSpPr/>
          <p:nvPr/>
        </p:nvSpPr>
        <p:spPr>
          <a:xfrm>
            <a:off x="1691680" y="260648"/>
            <a:ext cx="5832648" cy="115212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691680" y="274638"/>
            <a:ext cx="5832648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Auditoría</a:t>
            </a:r>
            <a:br>
              <a:rPr lang="es-ES" dirty="0" smtClean="0">
                <a:solidFill>
                  <a:schemeClr val="bg1"/>
                </a:solidFill>
              </a:rPr>
            </a:br>
            <a:r>
              <a:rPr lang="es-ES" sz="2700" dirty="0" smtClean="0">
                <a:solidFill>
                  <a:schemeClr val="bg1"/>
                </a:solidFill>
              </a:rPr>
              <a:t>Reducción del impacto ambiental</a:t>
            </a:r>
            <a:endParaRPr lang="es-ES" sz="2700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39552" y="5868561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chemeClr val="tx2">
                    <a:lumMod val="50000"/>
                  </a:schemeClr>
                </a:solidFill>
              </a:rPr>
              <a:t>Reducciones anuales:  36,96 TnCO</a:t>
            </a:r>
            <a:r>
              <a:rPr lang="es-ES" sz="2400" b="1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endParaRPr lang="es-E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Elipse"/>
          <p:cNvSpPr/>
          <p:nvPr/>
        </p:nvSpPr>
        <p:spPr>
          <a:xfrm>
            <a:off x="755576" y="3861048"/>
            <a:ext cx="2808312" cy="1800200"/>
          </a:xfrm>
          <a:prstGeom prst="ellipse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548680"/>
            <a:ext cx="7776864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2800" b="1" dirty="0" smtClean="0">
                <a:solidFill>
                  <a:schemeClr val="bg1"/>
                </a:solidFill>
              </a:rPr>
              <a:t>Oportunidad de reducción de emisiones de GEI 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99592" y="198884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</a:rPr>
              <a:t>TOTAL EMISIONES EXPOSICIONES: 70,55 TnCO2e anuales</a:t>
            </a:r>
            <a:endParaRPr lang="es-E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547664" y="1484784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TOTAL EMISIONES LCE: 379,19 TnCO2e anuales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899592" y="4193212"/>
            <a:ext cx="28083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6600" b="1" i="1" dirty="0" smtClean="0">
                <a:solidFill>
                  <a:schemeClr val="bg1"/>
                </a:solidFill>
              </a:rPr>
              <a:t>- 9.8 %</a:t>
            </a:r>
          </a:p>
        </p:txBody>
      </p:sp>
      <p:pic>
        <p:nvPicPr>
          <p:cNvPr id="15" name="Picture 2" descr="STRUCTURE sin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573016"/>
            <a:ext cx="4554860" cy="209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5004048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FF0066"/>
                </a:solidFill>
              </a:rPr>
              <a:t>8,85Tn</a:t>
            </a:r>
            <a:r>
              <a:rPr lang="es-ES" sz="1000" b="1" dirty="0" smtClean="0">
                <a:solidFill>
                  <a:srgbClr val="FF0066"/>
                </a:solidFill>
              </a:rPr>
              <a:t>CO2</a:t>
            </a:r>
          </a:p>
          <a:p>
            <a:pPr algn="ctr"/>
            <a:r>
              <a:rPr lang="es-ES" sz="1400" b="1" dirty="0" smtClean="0">
                <a:solidFill>
                  <a:srgbClr val="FF0066"/>
                </a:solidFill>
              </a:rPr>
              <a:t>2,3 %</a:t>
            </a:r>
            <a:endParaRPr lang="es-ES" sz="1400" dirty="0">
              <a:solidFill>
                <a:srgbClr val="FF0066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868144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24.5Tn</a:t>
            </a:r>
            <a:r>
              <a:rPr lang="es-ES" sz="1000" b="1" dirty="0" smtClean="0">
                <a:solidFill>
                  <a:schemeClr val="accent6">
                    <a:lumMod val="75000"/>
                  </a:schemeClr>
                </a:solidFill>
              </a:rPr>
              <a:t>CO2</a:t>
            </a:r>
          </a:p>
          <a:p>
            <a:pPr algn="ctr"/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6,3 %</a:t>
            </a:r>
            <a:endParaRPr lang="es-E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6732240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5">
                    <a:lumMod val="75000"/>
                  </a:schemeClr>
                </a:solidFill>
              </a:rPr>
              <a:t>4,7Tn</a:t>
            </a:r>
            <a:r>
              <a:rPr lang="es-ES" sz="1000" b="1" dirty="0" smtClean="0">
                <a:solidFill>
                  <a:schemeClr val="accent5">
                    <a:lumMod val="75000"/>
                  </a:schemeClr>
                </a:solidFill>
              </a:rPr>
              <a:t>CO2</a:t>
            </a:r>
          </a:p>
          <a:p>
            <a:pPr algn="ctr"/>
            <a:r>
              <a:rPr lang="es-ES" sz="1400" b="1" dirty="0" smtClean="0">
                <a:solidFill>
                  <a:schemeClr val="accent5">
                    <a:lumMod val="75000"/>
                  </a:schemeClr>
                </a:solidFill>
              </a:rPr>
              <a:t>1,1 %</a:t>
            </a:r>
            <a:endParaRPr lang="es-E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7524328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00B050"/>
                </a:solidFill>
              </a:rPr>
              <a:t>0.33</a:t>
            </a:r>
            <a:r>
              <a:rPr lang="es-ES" sz="1000" b="1" dirty="0" smtClean="0">
                <a:solidFill>
                  <a:srgbClr val="00B050"/>
                </a:solidFill>
              </a:rPr>
              <a:t>kgCO2</a:t>
            </a:r>
          </a:p>
          <a:p>
            <a:pPr algn="ctr"/>
            <a:r>
              <a:rPr lang="es-ES" sz="1400" b="1" dirty="0" smtClean="0">
                <a:solidFill>
                  <a:srgbClr val="00B050"/>
                </a:solidFill>
              </a:rPr>
              <a:t>0.1 %</a:t>
            </a:r>
            <a:endParaRPr lang="es-ES" sz="1400" dirty="0">
              <a:solidFill>
                <a:srgbClr val="00B050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691952" y="2492896"/>
            <a:ext cx="7768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i="1" dirty="0" smtClean="0">
                <a:solidFill>
                  <a:schemeClr val="tx2">
                    <a:lumMod val="50000"/>
                  </a:schemeClr>
                </a:solidFill>
              </a:rPr>
              <a:t>TOTAL REDUCCIONES EXPOSICIONES: 36,96 TnCO2e anuales</a:t>
            </a:r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3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Elipse"/>
          <p:cNvSpPr/>
          <p:nvPr/>
        </p:nvSpPr>
        <p:spPr>
          <a:xfrm>
            <a:off x="755576" y="3861048"/>
            <a:ext cx="2808312" cy="1800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395536" y="404664"/>
            <a:ext cx="8424936" cy="79208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548680"/>
            <a:ext cx="7776864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ES" sz="2800" b="1" dirty="0" smtClean="0">
                <a:solidFill>
                  <a:schemeClr val="bg1"/>
                </a:solidFill>
              </a:rPr>
              <a:t>Oportunidad de reducción de emisiones de GEI 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899592" y="1988840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accent3">
                    <a:lumMod val="50000"/>
                  </a:schemeClr>
                </a:solidFill>
              </a:rPr>
              <a:t>TOTAL EMISIONES EXPOSICIONES: 70,55 TnCO2e anuales</a:t>
            </a:r>
            <a:endParaRPr lang="es-E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547664" y="1484784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TOTAL EMISIONES LCE: 379,19 TnCO2e anuales</a:t>
            </a:r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899592" y="4193212"/>
            <a:ext cx="28083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6600" b="1" i="1" dirty="0" smtClean="0">
                <a:solidFill>
                  <a:schemeClr val="bg1"/>
                </a:solidFill>
              </a:rPr>
              <a:t>- 6,3 %</a:t>
            </a:r>
          </a:p>
        </p:txBody>
      </p:sp>
      <p:pic>
        <p:nvPicPr>
          <p:cNvPr id="15" name="Picture 2" descr="STRUCTURE sin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573016"/>
            <a:ext cx="4554860" cy="209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5004048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FF0066"/>
                </a:solidFill>
              </a:rPr>
              <a:t>8,85Tn</a:t>
            </a:r>
            <a:r>
              <a:rPr lang="es-ES" sz="1000" b="1" dirty="0" smtClean="0">
                <a:solidFill>
                  <a:srgbClr val="FF0066"/>
                </a:solidFill>
              </a:rPr>
              <a:t>CO2</a:t>
            </a:r>
          </a:p>
          <a:p>
            <a:pPr algn="ctr"/>
            <a:r>
              <a:rPr lang="es-ES" sz="1400" b="1" dirty="0" smtClean="0">
                <a:solidFill>
                  <a:srgbClr val="FF0066"/>
                </a:solidFill>
              </a:rPr>
              <a:t>2,3 %</a:t>
            </a:r>
            <a:endParaRPr lang="es-ES" sz="1400" dirty="0">
              <a:solidFill>
                <a:srgbClr val="FF0066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868144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24.5Tn</a:t>
            </a:r>
            <a:r>
              <a:rPr lang="es-ES" sz="1000" b="1" dirty="0" smtClean="0">
                <a:solidFill>
                  <a:schemeClr val="accent6">
                    <a:lumMod val="75000"/>
                  </a:schemeClr>
                </a:solidFill>
              </a:rPr>
              <a:t>CO2</a:t>
            </a:r>
          </a:p>
          <a:p>
            <a:pPr algn="ctr"/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6,3 %</a:t>
            </a:r>
            <a:endParaRPr lang="es-E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6732240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accent5">
                    <a:lumMod val="75000"/>
                  </a:schemeClr>
                </a:solidFill>
              </a:rPr>
              <a:t>4,7Tn</a:t>
            </a:r>
            <a:r>
              <a:rPr lang="es-ES" sz="1000" b="1" dirty="0" smtClean="0">
                <a:solidFill>
                  <a:schemeClr val="accent5">
                    <a:lumMod val="75000"/>
                  </a:schemeClr>
                </a:solidFill>
              </a:rPr>
              <a:t>CO2</a:t>
            </a:r>
          </a:p>
          <a:p>
            <a:pPr algn="ctr"/>
            <a:r>
              <a:rPr lang="es-ES" sz="1400" b="1" dirty="0" smtClean="0">
                <a:solidFill>
                  <a:schemeClr val="accent5">
                    <a:lumMod val="75000"/>
                  </a:schemeClr>
                </a:solidFill>
              </a:rPr>
              <a:t>1,1 %</a:t>
            </a:r>
            <a:endParaRPr lang="es-E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7524328" y="5661248"/>
            <a:ext cx="9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rgbClr val="00B050"/>
                </a:solidFill>
              </a:rPr>
              <a:t>0.33</a:t>
            </a:r>
            <a:r>
              <a:rPr lang="es-ES" sz="1000" b="1" dirty="0" smtClean="0">
                <a:solidFill>
                  <a:srgbClr val="00B050"/>
                </a:solidFill>
              </a:rPr>
              <a:t>kgCO2</a:t>
            </a:r>
          </a:p>
          <a:p>
            <a:pPr algn="ctr"/>
            <a:r>
              <a:rPr lang="es-ES" sz="1400" b="1" dirty="0" smtClean="0">
                <a:solidFill>
                  <a:srgbClr val="00B050"/>
                </a:solidFill>
              </a:rPr>
              <a:t>0.1 %</a:t>
            </a:r>
            <a:endParaRPr lang="es-ES" sz="1400" dirty="0">
              <a:solidFill>
                <a:srgbClr val="00B050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691952" y="2492896"/>
            <a:ext cx="7768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i="1" dirty="0" smtClean="0">
                <a:solidFill>
                  <a:schemeClr val="tx2">
                    <a:lumMod val="50000"/>
                  </a:schemeClr>
                </a:solidFill>
              </a:rPr>
              <a:t>TOTAL REDUCCIONES EXPOSICIONES: 36,96 TnCO2e anuales</a:t>
            </a:r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1 Elipse"/>
          <p:cNvSpPr/>
          <p:nvPr/>
        </p:nvSpPr>
        <p:spPr>
          <a:xfrm>
            <a:off x="5868144" y="5445225"/>
            <a:ext cx="936104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Elipse"/>
          <p:cNvSpPr/>
          <p:nvPr/>
        </p:nvSpPr>
        <p:spPr>
          <a:xfrm>
            <a:off x="6516216" y="764704"/>
            <a:ext cx="2016224" cy="2016224"/>
          </a:xfrm>
          <a:prstGeom prst="ellipse">
            <a:avLst/>
          </a:prstGeom>
          <a:solidFill>
            <a:srgbClr val="92D05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82" y="3465004"/>
            <a:ext cx="8604589" cy="266429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5477618" cy="2497794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6732240" y="1382078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003300"/>
                </a:solidFill>
              </a:rPr>
              <a:t>ECONOMIA </a:t>
            </a:r>
          </a:p>
          <a:p>
            <a:r>
              <a:rPr lang="es-ES" sz="2400" b="1" dirty="0" smtClean="0">
                <a:solidFill>
                  <a:srgbClr val="003300"/>
                </a:solidFill>
              </a:rPr>
              <a:t>CIRCULAR</a:t>
            </a:r>
            <a:endParaRPr lang="es-ES" sz="24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3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699792" y="332657"/>
            <a:ext cx="381642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600" b="1" dirty="0" smtClean="0">
                <a:solidFill>
                  <a:srgbClr val="006600"/>
                </a:solidFill>
              </a:rPr>
              <a:t>R</a:t>
            </a:r>
            <a:r>
              <a:rPr lang="es-ES" sz="5400" b="1" dirty="0" smtClean="0">
                <a:solidFill>
                  <a:srgbClr val="006600"/>
                </a:solidFill>
              </a:rPr>
              <a:t>EPENSAR</a:t>
            </a:r>
          </a:p>
          <a:p>
            <a:r>
              <a:rPr lang="es-ES" sz="9600" b="1" dirty="0" smtClean="0">
                <a:solidFill>
                  <a:srgbClr val="009900"/>
                </a:solidFill>
              </a:rPr>
              <a:t>R</a:t>
            </a:r>
            <a:r>
              <a:rPr lang="es-ES" sz="5400" b="1" dirty="0" smtClean="0">
                <a:solidFill>
                  <a:srgbClr val="009900"/>
                </a:solidFill>
              </a:rPr>
              <a:t>EDUCIR</a:t>
            </a:r>
          </a:p>
          <a:p>
            <a:r>
              <a:rPr lang="es-ES" sz="9600" b="1" dirty="0" smtClean="0">
                <a:solidFill>
                  <a:schemeClr val="accent3">
                    <a:lumMod val="75000"/>
                  </a:schemeClr>
                </a:solidFill>
              </a:rPr>
              <a:t>R</a:t>
            </a:r>
            <a:r>
              <a:rPr lang="es-ES" sz="5400" b="1" dirty="0" smtClean="0">
                <a:solidFill>
                  <a:schemeClr val="accent3">
                    <a:lumMod val="75000"/>
                  </a:schemeClr>
                </a:solidFill>
              </a:rPr>
              <a:t>EUSAR</a:t>
            </a:r>
          </a:p>
          <a:p>
            <a:r>
              <a:rPr lang="es-ES" sz="9600" b="1" dirty="0" smtClean="0">
                <a:solidFill>
                  <a:srgbClr val="006600"/>
                </a:solidFill>
              </a:rPr>
              <a:t>R</a:t>
            </a:r>
            <a:r>
              <a:rPr lang="es-ES" sz="5400" b="1" dirty="0" smtClean="0">
                <a:solidFill>
                  <a:srgbClr val="006600"/>
                </a:solidFill>
              </a:rPr>
              <a:t>ECICLAR</a:t>
            </a:r>
          </a:p>
          <a:p>
            <a:endParaRPr lang="es-ES" sz="24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s-E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566947"/>
            <a:ext cx="1693912" cy="1726149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2123728" y="5373216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info@</a:t>
            </a:r>
            <a:r>
              <a:rPr lang="en-US" sz="2800" b="1" dirty="0" smtClean="0">
                <a:solidFill>
                  <a:srgbClr val="006600"/>
                </a:solidFill>
              </a:rPr>
              <a:t>smart</a:t>
            </a:r>
            <a:r>
              <a:rPr lang="en-US" sz="2800" b="1" dirty="0" smtClean="0"/>
              <a:t>and</a:t>
            </a:r>
            <a:r>
              <a:rPr lang="en-US" sz="2800" b="1" dirty="0" smtClean="0">
                <a:solidFill>
                  <a:srgbClr val="006600"/>
                </a:solidFill>
              </a:rPr>
              <a:t>green</a:t>
            </a:r>
            <a:r>
              <a:rPr lang="en-US" sz="2800" b="1" dirty="0" smtClean="0"/>
              <a:t>design.com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405728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710</Words>
  <Application>Microsoft Office PowerPoint</Application>
  <PresentationFormat>Presentación en pantalla (4:3)</PresentationFormat>
  <Paragraphs>119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7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Auditoría Reducción del impacto ambiental</vt:lpstr>
      <vt:lpstr>Auditoría Reducción del impacto ambiental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Fernando</cp:lastModifiedBy>
  <cp:revision>353</cp:revision>
  <dcterms:created xsi:type="dcterms:W3CDTF">2014-11-21T07:44:12Z</dcterms:created>
  <dcterms:modified xsi:type="dcterms:W3CDTF">2019-03-21T07:42:23Z</dcterms:modified>
</cp:coreProperties>
</file>